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61" r:id="rId3"/>
    <p:sldId id="268" r:id="rId4"/>
    <p:sldId id="280" r:id="rId5"/>
    <p:sldId id="264" r:id="rId6"/>
    <p:sldId id="282" r:id="rId7"/>
    <p:sldId id="257" r:id="rId8"/>
    <p:sldId id="258" r:id="rId9"/>
    <p:sldId id="283" r:id="rId10"/>
  </p:sldIdLst>
  <p:sldSz cx="18288000" cy="10287000"/>
  <p:notesSz cx="6858000" cy="9144000"/>
  <p:embeddedFontLst>
    <p:embeddedFont>
      <p:font typeface="Inter" panose="020B0604020202020204" charset="0"/>
      <p:regular r:id="rId12"/>
      <p:bold r:id="rId13"/>
      <p:italic r:id="rId14"/>
      <p:boldItalic r:id="rId15"/>
    </p:embeddedFont>
    <p:embeddedFont>
      <p:font typeface="Inter Bold" panose="020B0604020202020204" charset="0"/>
      <p:regular r:id="rId16"/>
    </p:embeddedFont>
    <p:embeddedFont>
      <p:font typeface="Inter Light"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9802" autoAdjust="0"/>
  </p:normalViewPr>
  <p:slideViewPr>
    <p:cSldViewPr>
      <p:cViewPr varScale="1">
        <p:scale>
          <a:sx n="37" d="100"/>
          <a:sy n="37" d="100"/>
        </p:scale>
        <p:origin x="171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88460-66C3-437F-88A4-440EC687D7D8}" type="datetimeFigureOut">
              <a:rPr lang="en-US" smtClean="0"/>
              <a:t>6/11/2025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D5014-C098-4403-8A44-1D4CA09D5B5E}" type="slidenum">
              <a:rPr lang="en-US" smtClean="0"/>
              <a:t>‹#›</a:t>
            </a:fld>
            <a:endParaRPr lang="en-US"/>
          </a:p>
        </p:txBody>
      </p:sp>
    </p:spTree>
    <p:extLst>
      <p:ext uri="{BB962C8B-B14F-4D97-AF65-F5344CB8AC3E}">
        <p14:creationId xmlns:p14="http://schemas.microsoft.com/office/powerpoint/2010/main" val="1576460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I’m Clancy Crawford, and today I’ll be presenting my literature review on orbital debris and collision avoidance in Low Earth Orbit. This is an increasingly critical topic as the number of satellites in orbit skyrockets.</a:t>
            </a:r>
          </a:p>
          <a:p>
            <a:endParaRPr lang="en-US" dirty="0"/>
          </a:p>
        </p:txBody>
      </p:sp>
      <p:sp>
        <p:nvSpPr>
          <p:cNvPr id="4" name="Slide Number Placeholder 3"/>
          <p:cNvSpPr>
            <a:spLocks noGrp="1"/>
          </p:cNvSpPr>
          <p:nvPr>
            <p:ph type="sldNum" sz="quarter" idx="5"/>
          </p:nvPr>
        </p:nvSpPr>
        <p:spPr/>
        <p:txBody>
          <a:bodyPr/>
          <a:lstStyle/>
          <a:p>
            <a:fld id="{6E8D5014-C098-4403-8A44-1D4CA09D5B5E}" type="slidenum">
              <a:rPr lang="en-US" smtClean="0"/>
              <a:t>1</a:t>
            </a:fld>
            <a:endParaRPr lang="en-US"/>
          </a:p>
        </p:txBody>
      </p:sp>
    </p:spTree>
    <p:extLst>
      <p:ext uri="{BB962C8B-B14F-4D97-AF65-F5344CB8AC3E}">
        <p14:creationId xmlns:p14="http://schemas.microsoft.com/office/powerpoint/2010/main" val="2859278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brings us to our problem: the</a:t>
            </a:r>
            <a:r>
              <a:rPr lang="en-US" sz="1200" u="none" strike="noStrike" dirty="0">
                <a:solidFill>
                  <a:srgbClr val="FFFFFF"/>
                </a:solidFill>
                <a:latin typeface="Inter"/>
                <a:ea typeface="Inter"/>
                <a:cs typeface="Inter"/>
                <a:sym typeface="Inter"/>
              </a:rPr>
              <a:t> growing congestion of Low Earth Orbit due to increasing amounts of orbital debris and upcoming mega-constellation launches poses a serious threat to the safety and sustainability of space operations.</a:t>
            </a:r>
          </a:p>
          <a:p>
            <a:endParaRPr lang="en-US" dirty="0"/>
          </a:p>
        </p:txBody>
      </p:sp>
      <p:sp>
        <p:nvSpPr>
          <p:cNvPr id="4" name="Slide Number Placeholder 3"/>
          <p:cNvSpPr>
            <a:spLocks noGrp="1"/>
          </p:cNvSpPr>
          <p:nvPr>
            <p:ph type="sldNum" sz="quarter" idx="5"/>
          </p:nvPr>
        </p:nvSpPr>
        <p:spPr/>
        <p:txBody>
          <a:bodyPr/>
          <a:lstStyle/>
          <a:p>
            <a:fld id="{6E8D5014-C098-4403-8A44-1D4CA09D5B5E}" type="slidenum">
              <a:rPr lang="en-US" smtClean="0"/>
              <a:t>2</a:t>
            </a:fld>
            <a:endParaRPr lang="en-US"/>
          </a:p>
        </p:txBody>
      </p:sp>
    </p:spTree>
    <p:extLst>
      <p:ext uri="{BB962C8B-B14F-4D97-AF65-F5344CB8AC3E}">
        <p14:creationId xmlns:p14="http://schemas.microsoft.com/office/powerpoint/2010/main" val="1799449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past, the 2007 Chinese anti-satellite test and the 2009 Iridium-Cosmos collision drastically increased debris in LEO. Now, companies like SpaceX and Amazon are planning tens of thousands of satellite launches, raising urgent questions about how to prevent future collisions and keep space sustainable.</a:t>
            </a:r>
          </a:p>
          <a:p>
            <a:endParaRPr lang="en-US" dirty="0"/>
          </a:p>
        </p:txBody>
      </p:sp>
      <p:sp>
        <p:nvSpPr>
          <p:cNvPr id="4" name="Slide Number Placeholder 3"/>
          <p:cNvSpPr>
            <a:spLocks noGrp="1"/>
          </p:cNvSpPr>
          <p:nvPr>
            <p:ph type="sldNum" sz="quarter" idx="5"/>
          </p:nvPr>
        </p:nvSpPr>
        <p:spPr/>
        <p:txBody>
          <a:bodyPr/>
          <a:lstStyle/>
          <a:p>
            <a:fld id="{6E8D5014-C098-4403-8A44-1D4CA09D5B5E}" type="slidenum">
              <a:rPr lang="en-US" smtClean="0"/>
              <a:t>3</a:t>
            </a:fld>
            <a:endParaRPr lang="en-US"/>
          </a:p>
        </p:txBody>
      </p:sp>
    </p:spTree>
    <p:extLst>
      <p:ext uri="{BB962C8B-B14F-4D97-AF65-F5344CB8AC3E}">
        <p14:creationId xmlns:p14="http://schemas.microsoft.com/office/powerpoint/2010/main" val="288141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Collision Risk Modeling is the European Space Agency’s </a:t>
            </a:r>
            <a:r>
              <a:rPr lang="en-US" sz="1200" kern="1200" dirty="0">
                <a:solidFill>
                  <a:schemeClr val="tx1"/>
                </a:solidFill>
                <a:effectLst/>
                <a:latin typeface="+mn-lt"/>
                <a:ea typeface="+mn-ea"/>
                <a:cs typeface="+mn-cs"/>
              </a:rPr>
              <a:t>Debris Risk Assessment and Mitigation Analysis or </a:t>
            </a:r>
            <a:r>
              <a:rPr lang="en-US" dirty="0"/>
              <a:t>DRAMA tool is one of the most comprehensive platforms for modeling collision risks. It uses position and velocity data to calculate the Probability of Collision among other functions as listed above. It can also predict fuel needs, reentry survival, and collision avoidance thresholds.</a:t>
            </a:r>
          </a:p>
        </p:txBody>
      </p:sp>
      <p:sp>
        <p:nvSpPr>
          <p:cNvPr id="4" name="Slide Number Placeholder 3"/>
          <p:cNvSpPr>
            <a:spLocks noGrp="1"/>
          </p:cNvSpPr>
          <p:nvPr>
            <p:ph type="sldNum" sz="quarter" idx="5"/>
          </p:nvPr>
        </p:nvSpPr>
        <p:spPr/>
        <p:txBody>
          <a:bodyPr/>
          <a:lstStyle/>
          <a:p>
            <a:fld id="{6E8D5014-C098-4403-8A44-1D4CA09D5B5E}" type="slidenum">
              <a:rPr lang="en-US" smtClean="0"/>
              <a:t>4</a:t>
            </a:fld>
            <a:endParaRPr lang="en-US"/>
          </a:p>
        </p:txBody>
      </p:sp>
    </p:spTree>
    <p:extLst>
      <p:ext uri="{BB962C8B-B14F-4D97-AF65-F5344CB8AC3E}">
        <p14:creationId xmlns:p14="http://schemas.microsoft.com/office/powerpoint/2010/main" val="82992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rely on advanced tracking platforms like from using DRAMA like Space-Track and </a:t>
            </a:r>
            <a:r>
              <a:rPr lang="en-US" dirty="0" err="1"/>
              <a:t>LeoLabs</a:t>
            </a:r>
            <a:r>
              <a:rPr lang="en-US" dirty="0"/>
              <a:t> for real-time orbital data. The U.S. Space Force handles object detection and cataloging. As you will see in the next slide, ODQN is a NASA publication that reports new trends and helps policymakers and engineers stay up-to-date.</a:t>
            </a:r>
          </a:p>
          <a:p>
            <a:r>
              <a:rPr lang="en-US" dirty="0"/>
              <a:t>This table is the Summary of Risk Assessment. Where X is the </a:t>
            </a:r>
            <a:r>
              <a:rPr lang="en-US" sz="1200" kern="1200" dirty="0">
                <a:solidFill>
                  <a:schemeClr val="tx1"/>
                </a:solidFill>
                <a:effectLst/>
                <a:latin typeface="+mn-lt"/>
                <a:ea typeface="+mn-ea"/>
                <a:cs typeface="+mn-cs"/>
              </a:rPr>
              <a:t>Probability of Collision value at which remediation is </a:t>
            </a:r>
            <a:r>
              <a:rPr lang="en-US" sz="1200" kern="1200" dirty="0" err="1">
                <a:solidFill>
                  <a:schemeClr val="tx1"/>
                </a:solidFill>
                <a:effectLst/>
                <a:latin typeface="+mn-lt"/>
                <a:ea typeface="+mn-ea"/>
                <a:cs typeface="+mn-cs"/>
              </a:rPr>
              <a:t>recommened</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6E8D5014-C098-4403-8A44-1D4CA09D5B5E}" type="slidenum">
              <a:rPr lang="en-US" smtClean="0"/>
              <a:t>5</a:t>
            </a:fld>
            <a:endParaRPr lang="en-US"/>
          </a:p>
        </p:txBody>
      </p:sp>
    </p:spTree>
    <p:extLst>
      <p:ext uri="{BB962C8B-B14F-4D97-AF65-F5344CB8AC3E}">
        <p14:creationId xmlns:p14="http://schemas.microsoft.com/office/powerpoint/2010/main" val="361692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 shows the </a:t>
            </a:r>
            <a:r>
              <a:rPr lang="en-US" b="1" dirty="0"/>
              <a:t>Monthly Number of Objects in Earth Orbit by Object Type</a:t>
            </a:r>
            <a:r>
              <a:rPr lang="en-US" dirty="0"/>
              <a:t>, published in the February 2025 issue of </a:t>
            </a:r>
            <a:r>
              <a:rPr lang="en-US" i="1" dirty="0"/>
              <a:t>Orbital Debris Quarterly News</a:t>
            </a:r>
            <a:r>
              <a:rPr lang="en-US" dirty="0"/>
              <a:t> by NASA’s Orbital Debris Program Office. ODQN regularly shares the latest research, statistics, and developments in space debris. As you can see, the chart highlights a </a:t>
            </a:r>
            <a:r>
              <a:rPr lang="en-US" b="1" dirty="0"/>
              <a:t>drastic increase in orbital debris</a:t>
            </a:r>
            <a:r>
              <a:rPr lang="en-US" dirty="0"/>
              <a:t>—especially over the last decade—demonstrating just how urgent the issue has become.</a:t>
            </a:r>
            <a:endParaRPr lang="en-US" sz="1200" dirty="0">
              <a:solidFill>
                <a:srgbClr val="FFFFFF"/>
              </a:solidFill>
              <a:latin typeface="Inter"/>
              <a:ea typeface="Inter"/>
              <a:cs typeface="Inter"/>
              <a:sym typeface="Inter"/>
            </a:endParaRPr>
          </a:p>
        </p:txBody>
      </p:sp>
      <p:sp>
        <p:nvSpPr>
          <p:cNvPr id="4" name="Slide Number Placeholder 3"/>
          <p:cNvSpPr>
            <a:spLocks noGrp="1"/>
          </p:cNvSpPr>
          <p:nvPr>
            <p:ph type="sldNum" sz="quarter" idx="5"/>
          </p:nvPr>
        </p:nvSpPr>
        <p:spPr/>
        <p:txBody>
          <a:bodyPr/>
          <a:lstStyle/>
          <a:p>
            <a:fld id="{6E8D5014-C098-4403-8A44-1D4CA09D5B5E}" type="slidenum">
              <a:rPr lang="en-US" smtClean="0"/>
              <a:t>6</a:t>
            </a:fld>
            <a:endParaRPr lang="en-US"/>
          </a:p>
        </p:txBody>
      </p:sp>
    </p:spTree>
    <p:extLst>
      <p:ext uri="{BB962C8B-B14F-4D97-AF65-F5344CB8AC3E}">
        <p14:creationId xmlns:p14="http://schemas.microsoft.com/office/powerpoint/2010/main" val="2141534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risk of orbital debris means spacecraft must carefully plan avoidance maneuvers. Denenberg and </a:t>
            </a:r>
            <a:r>
              <a:rPr lang="en-US" dirty="0" err="1"/>
              <a:t>Gurfil</a:t>
            </a:r>
            <a:r>
              <a:rPr lang="en-US" dirty="0"/>
              <a:t> propose a case-by-case method where strategies are chosen based on fuel use, time constraints, and maneuver size.</a:t>
            </a:r>
          </a:p>
          <a:p>
            <a:r>
              <a:rPr lang="en-US" dirty="0"/>
              <a:t>Another innovative method uses ground-based lasers. These lasers apply photon pressure to gently move debris—just a 1 cm/s delta-v can shift an object by 2.5 km per day in LEO. It’s a smart and cost-effective strategy that doesn’t require launching anything new into orbit.</a:t>
            </a:r>
          </a:p>
          <a:p>
            <a:r>
              <a:rPr lang="en-US" dirty="0"/>
              <a:t>A third approach is autonomous avoidance. Chen and his team developed a system that uses linear programming to let satellites plan detours without disrupting their missions.</a:t>
            </a:r>
          </a:p>
          <a:p>
            <a:r>
              <a:rPr lang="en-US" dirty="0"/>
              <a:t>Of all these, I find the laser strategy most fascinating. It shows how we can solve orbital problems from Earth, and I think thinking creatively like this can inspire new solutions in the field.</a:t>
            </a:r>
          </a:p>
        </p:txBody>
      </p:sp>
      <p:sp>
        <p:nvSpPr>
          <p:cNvPr id="4" name="Slide Number Placeholder 3"/>
          <p:cNvSpPr>
            <a:spLocks noGrp="1"/>
          </p:cNvSpPr>
          <p:nvPr>
            <p:ph type="sldNum" sz="quarter" idx="5"/>
          </p:nvPr>
        </p:nvSpPr>
        <p:spPr/>
        <p:txBody>
          <a:bodyPr/>
          <a:lstStyle/>
          <a:p>
            <a:fld id="{6E8D5014-C098-4403-8A44-1D4CA09D5B5E}" type="slidenum">
              <a:rPr lang="en-US" smtClean="0"/>
              <a:t>7</a:t>
            </a:fld>
            <a:endParaRPr lang="en-US"/>
          </a:p>
        </p:txBody>
      </p:sp>
    </p:spTree>
    <p:extLst>
      <p:ext uri="{BB962C8B-B14F-4D97-AF65-F5344CB8AC3E}">
        <p14:creationId xmlns:p14="http://schemas.microsoft.com/office/powerpoint/2010/main" val="1960334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growing debris risk, the European Space Agency introduced the Space Debris Mitigation Guidelines. These recommend key practices like deorbiting inactive satellites, minimizing in-orbit fragmentation, reducing mission-related debris, and pursuing active debris removal. These actions create a sustainable framework for both private and government missions.</a:t>
            </a:r>
          </a:p>
          <a:p>
            <a:r>
              <a:rPr lang="en-US" dirty="0"/>
              <a:t>However, it’s important to note that these guidelines are not backed by any enforceable international treaty, which means compliance is still voluntary.</a:t>
            </a:r>
          </a:p>
          <a:p>
            <a:r>
              <a:rPr lang="en-US" dirty="0"/>
              <a:t>Despite this, the field is rapidly evolving. Many of these strategies are already in use today, and the momentum in research and industry involvement suggests we’ll see continued innovation and possibly more formal global agreements in the near future.</a:t>
            </a:r>
          </a:p>
        </p:txBody>
      </p:sp>
      <p:sp>
        <p:nvSpPr>
          <p:cNvPr id="4" name="Slide Number Placeholder 3"/>
          <p:cNvSpPr>
            <a:spLocks noGrp="1"/>
          </p:cNvSpPr>
          <p:nvPr>
            <p:ph type="sldNum" sz="quarter" idx="5"/>
          </p:nvPr>
        </p:nvSpPr>
        <p:spPr/>
        <p:txBody>
          <a:bodyPr/>
          <a:lstStyle/>
          <a:p>
            <a:fld id="{6E8D5014-C098-4403-8A44-1D4CA09D5B5E}" type="slidenum">
              <a:rPr lang="en-US" smtClean="0"/>
              <a:t>8</a:t>
            </a:fld>
            <a:endParaRPr lang="en-US"/>
          </a:p>
        </p:txBody>
      </p:sp>
    </p:spTree>
    <p:extLst>
      <p:ext uri="{BB962C8B-B14F-4D97-AF65-F5344CB8AC3E}">
        <p14:creationId xmlns:p14="http://schemas.microsoft.com/office/powerpoint/2010/main" val="991696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8D5014-C098-4403-8A44-1D4CA09D5B5E}" type="slidenum">
              <a:rPr lang="en-US" smtClean="0"/>
              <a:t>9</a:t>
            </a:fld>
            <a:endParaRPr lang="en-US"/>
          </a:p>
        </p:txBody>
      </p:sp>
    </p:spTree>
    <p:extLst>
      <p:ext uri="{BB962C8B-B14F-4D97-AF65-F5344CB8AC3E}">
        <p14:creationId xmlns:p14="http://schemas.microsoft.com/office/powerpoint/2010/main" val="4116951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en-US" dirty="0"/>
          </a:p>
        </p:txBody>
      </p:sp>
      <p:sp>
        <p:nvSpPr>
          <p:cNvPr id="3" name="Freeform 3"/>
          <p:cNvSpPr/>
          <p:nvPr/>
        </p:nvSpPr>
        <p:spPr>
          <a:xfrm>
            <a:off x="-4267200" y="4610100"/>
            <a:ext cx="11748920" cy="11748920"/>
          </a:xfrm>
          <a:custGeom>
            <a:avLst/>
            <a:gdLst/>
            <a:ahLst/>
            <a:cxnLst/>
            <a:rect l="l" t="t" r="r" b="b"/>
            <a:pathLst>
              <a:path w="11748920" h="11748920">
                <a:moveTo>
                  <a:pt x="0" y="0"/>
                </a:moveTo>
                <a:lnTo>
                  <a:pt x="11748920" y="0"/>
                </a:lnTo>
                <a:lnTo>
                  <a:pt x="11748920" y="11748920"/>
                </a:lnTo>
                <a:lnTo>
                  <a:pt x="0" y="1174892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762000" y="2342517"/>
            <a:ext cx="17179843" cy="3452163"/>
          </a:xfrm>
          <a:prstGeom prst="rect">
            <a:avLst/>
          </a:prstGeom>
        </p:spPr>
        <p:txBody>
          <a:bodyPr lIns="0" tIns="0" rIns="0" bIns="0" rtlCol="0" anchor="t">
            <a:spAutoFit/>
          </a:bodyPr>
          <a:lstStyle/>
          <a:p>
            <a:pPr marL="0" lvl="0" indent="0" algn="ctr">
              <a:lnSpc>
                <a:spcPts val="14239"/>
              </a:lnSpc>
              <a:spcBef>
                <a:spcPct val="0"/>
              </a:spcBef>
            </a:pPr>
            <a:r>
              <a:rPr lang="en-US" sz="7200" b="1" dirty="0">
                <a:solidFill>
                  <a:srgbClr val="FFFFFF"/>
                </a:solidFill>
                <a:latin typeface="Inter Bold"/>
                <a:ea typeface="Inter Bold"/>
                <a:cs typeface="Inter Bold"/>
                <a:sym typeface="Inter Bold"/>
              </a:rPr>
              <a:t>Orbital Debris and Collision Avoidance in Low Earth Orbit</a:t>
            </a:r>
          </a:p>
        </p:txBody>
      </p:sp>
      <p:sp>
        <p:nvSpPr>
          <p:cNvPr id="5" name="TextBox 5"/>
          <p:cNvSpPr txBox="1"/>
          <p:nvPr/>
        </p:nvSpPr>
        <p:spPr>
          <a:xfrm>
            <a:off x="5603700" y="6594478"/>
            <a:ext cx="7080601" cy="400494"/>
          </a:xfrm>
          <a:prstGeom prst="rect">
            <a:avLst/>
          </a:prstGeom>
        </p:spPr>
        <p:txBody>
          <a:bodyPr wrap="square" lIns="0" tIns="0" rIns="0" bIns="0" rtlCol="0" anchor="t">
            <a:spAutoFit/>
          </a:bodyPr>
          <a:lstStyle/>
          <a:p>
            <a:pPr algn="ctr">
              <a:lnSpc>
                <a:spcPts val="3410"/>
              </a:lnSpc>
              <a:spcBef>
                <a:spcPct val="0"/>
              </a:spcBef>
            </a:pPr>
            <a:r>
              <a:rPr lang="en-US" sz="2436" b="1" dirty="0">
                <a:solidFill>
                  <a:srgbClr val="FFFFFF"/>
                </a:solidFill>
                <a:latin typeface="Inter Bold"/>
                <a:ea typeface="Inter Bold"/>
                <a:cs typeface="Inter Bold"/>
                <a:sym typeface="Inter Bold"/>
              </a:rPr>
              <a:t>Clancy Crawford AE 323 – Assignment 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en-US"/>
          </a:p>
        </p:txBody>
      </p:sp>
      <p:sp>
        <p:nvSpPr>
          <p:cNvPr id="6" name="TextBox 6"/>
          <p:cNvSpPr txBox="1"/>
          <p:nvPr/>
        </p:nvSpPr>
        <p:spPr>
          <a:xfrm>
            <a:off x="17995399" y="3190875"/>
            <a:ext cx="8898654" cy="990601"/>
          </a:xfrm>
          <a:prstGeom prst="rect">
            <a:avLst/>
          </a:prstGeom>
        </p:spPr>
        <p:txBody>
          <a:bodyPr lIns="0" tIns="0" rIns="0" bIns="0" rtlCol="0" anchor="t">
            <a:spAutoFit/>
          </a:bodyPr>
          <a:lstStyle/>
          <a:p>
            <a:pPr marL="0" lvl="0" indent="0" algn="r">
              <a:lnSpc>
                <a:spcPts val="7200"/>
              </a:lnSpc>
              <a:spcBef>
                <a:spcPct val="0"/>
              </a:spcBef>
            </a:pPr>
            <a:r>
              <a:rPr lang="en-US" sz="8000">
                <a:solidFill>
                  <a:srgbClr val="FFFFFF">
                    <a:alpha val="0"/>
                  </a:srgbClr>
                </a:solidFill>
                <a:latin typeface="Inter"/>
                <a:ea typeface="Inter"/>
                <a:cs typeface="Inter"/>
                <a:sym typeface="Inter"/>
              </a:rPr>
              <a:t>Our History</a:t>
            </a:r>
          </a:p>
        </p:txBody>
      </p:sp>
      <p:grpSp>
        <p:nvGrpSpPr>
          <p:cNvPr id="8" name="Group 7">
            <a:extLst>
              <a:ext uri="{FF2B5EF4-FFF2-40B4-BE49-F238E27FC236}">
                <a16:creationId xmlns:a16="http://schemas.microsoft.com/office/drawing/2014/main" id="{A0ABBDBE-1DA5-D8E4-B068-9717E55F1438}"/>
              </a:ext>
            </a:extLst>
          </p:cNvPr>
          <p:cNvGrpSpPr/>
          <p:nvPr/>
        </p:nvGrpSpPr>
        <p:grpSpPr>
          <a:xfrm>
            <a:off x="4320170" y="1484196"/>
            <a:ext cx="9355060" cy="7318607"/>
            <a:chOff x="2104736" y="-1650558"/>
            <a:chExt cx="12473413" cy="9758141"/>
          </a:xfrm>
        </p:grpSpPr>
        <p:sp>
          <p:nvSpPr>
            <p:cNvPr id="9" name="TextBox 15">
              <a:extLst>
                <a:ext uri="{FF2B5EF4-FFF2-40B4-BE49-F238E27FC236}">
                  <a16:creationId xmlns:a16="http://schemas.microsoft.com/office/drawing/2014/main" id="{A6ACE745-032B-9CA5-A1B7-24318C9E0872}"/>
                </a:ext>
              </a:extLst>
            </p:cNvPr>
            <p:cNvSpPr txBox="1"/>
            <p:nvPr/>
          </p:nvSpPr>
          <p:spPr>
            <a:xfrm>
              <a:off x="2104736" y="-1650558"/>
              <a:ext cx="12473413" cy="975814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7200"/>
                </a:lnSpc>
                <a:spcBef>
                  <a:spcPct val="0"/>
                </a:spcBef>
              </a:pPr>
              <a:r>
                <a:rPr lang="en-US" sz="5400" u="none" strike="noStrike" dirty="0">
                  <a:solidFill>
                    <a:srgbClr val="FFFFFF"/>
                  </a:solidFill>
                  <a:latin typeface="Inter"/>
                  <a:ea typeface="Inter"/>
                  <a:cs typeface="Inter"/>
                  <a:sym typeface="Inter"/>
                </a:rPr>
                <a:t>The growing congestion of Low Earth Orbit due to increasing amounts of orbital debris and upcoming mega-constellation launches poses a serious threat to the safety and sustainability of space operations.</a:t>
              </a:r>
            </a:p>
          </p:txBody>
        </p:sp>
        <p:sp>
          <p:nvSpPr>
            <p:cNvPr id="11" name="TextBox 17">
              <a:extLst>
                <a:ext uri="{FF2B5EF4-FFF2-40B4-BE49-F238E27FC236}">
                  <a16:creationId xmlns:a16="http://schemas.microsoft.com/office/drawing/2014/main" id="{E64872F5-3E0E-7AA6-F97D-603D68EBC70F}"/>
                </a:ext>
              </a:extLst>
            </p:cNvPr>
            <p:cNvSpPr txBox="1"/>
            <p:nvPr/>
          </p:nvSpPr>
          <p:spPr>
            <a:xfrm>
              <a:off x="6789137" y="381000"/>
              <a:ext cx="3494744" cy="209134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2078"/>
                </a:lnSpc>
                <a:spcBef>
                  <a:spcPct val="0"/>
                </a:spcBef>
              </a:pPr>
              <a:endParaRPr lang="en-US" sz="13420" u="none" strike="noStrike" dirty="0">
                <a:solidFill>
                  <a:srgbClr val="FFFFFF"/>
                </a:solidFill>
                <a:latin typeface="Inter"/>
                <a:ea typeface="Inter"/>
                <a:cs typeface="Inter"/>
                <a:sym typeface="Inter"/>
              </a:endParaRPr>
            </a:p>
          </p:txBody>
        </p:sp>
      </p:gr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en-US"/>
          </a:p>
        </p:txBody>
      </p:sp>
      <p:sp>
        <p:nvSpPr>
          <p:cNvPr id="3" name="TextBox 3"/>
          <p:cNvSpPr txBox="1"/>
          <p:nvPr/>
        </p:nvSpPr>
        <p:spPr>
          <a:xfrm>
            <a:off x="0" y="10258419"/>
            <a:ext cx="39216" cy="28581"/>
          </a:xfrm>
          <a:prstGeom prst="rect">
            <a:avLst/>
          </a:prstGeom>
        </p:spPr>
        <p:txBody>
          <a:bodyPr lIns="0" tIns="0" rIns="0" bIns="0" rtlCol="0" anchor="t">
            <a:spAutoFit/>
          </a:bodyPr>
          <a:lstStyle/>
          <a:p>
            <a:pPr marL="0" lvl="0" indent="0" algn="l">
              <a:lnSpc>
                <a:spcPts val="30"/>
              </a:lnSpc>
              <a:spcBef>
                <a:spcPct val="0"/>
              </a:spcBef>
            </a:pPr>
            <a:r>
              <a:rPr lang="en-US" sz="100">
                <a:solidFill>
                  <a:srgbClr val="FFFFFF"/>
                </a:solidFill>
                <a:latin typeface="Inter"/>
                <a:ea typeface="Inter"/>
                <a:cs typeface="Inter"/>
                <a:sym typeface="Inter"/>
              </a:rPr>
              <a:t>Planet One is Mercury lorem ipsum dolor sit amet, consectetur adipiscing elit, sed do eiusmod tempor incididunt.</a:t>
            </a:r>
          </a:p>
        </p:txBody>
      </p:sp>
      <p:grpSp>
        <p:nvGrpSpPr>
          <p:cNvPr id="4" name="Group 4"/>
          <p:cNvGrpSpPr/>
          <p:nvPr/>
        </p:nvGrpSpPr>
        <p:grpSpPr>
          <a:xfrm>
            <a:off x="546057" y="3366948"/>
            <a:ext cx="8496181" cy="4860271"/>
            <a:chOff x="-10695" y="228600"/>
            <a:chExt cx="11328242" cy="6480358"/>
          </a:xfrm>
        </p:grpSpPr>
        <p:sp>
          <p:nvSpPr>
            <p:cNvPr id="5" name="TextBox 5"/>
            <p:cNvSpPr txBox="1"/>
            <p:nvPr/>
          </p:nvSpPr>
          <p:spPr>
            <a:xfrm>
              <a:off x="0" y="228600"/>
              <a:ext cx="11317547" cy="1245042"/>
            </a:xfrm>
            <a:prstGeom prst="rect">
              <a:avLst/>
            </a:prstGeom>
          </p:spPr>
          <p:txBody>
            <a:bodyPr lIns="0" tIns="0" rIns="0" bIns="0" rtlCol="0" anchor="t">
              <a:spAutoFit/>
            </a:bodyPr>
            <a:lstStyle/>
            <a:p>
              <a:pPr marL="0" lvl="0" indent="0" algn="l">
                <a:lnSpc>
                  <a:spcPts val="7200"/>
                </a:lnSpc>
                <a:spcBef>
                  <a:spcPct val="0"/>
                </a:spcBef>
              </a:pPr>
              <a:r>
                <a:rPr lang="en-US" sz="8000" dirty="0">
                  <a:solidFill>
                    <a:srgbClr val="FFFFFF"/>
                  </a:solidFill>
                  <a:latin typeface="Inter"/>
                  <a:ea typeface="Inter"/>
                  <a:cs typeface="Inter"/>
                  <a:sym typeface="Inter"/>
                </a:rPr>
                <a:t>Background</a:t>
              </a:r>
            </a:p>
          </p:txBody>
        </p:sp>
        <p:sp>
          <p:nvSpPr>
            <p:cNvPr id="6" name="TextBox 6"/>
            <p:cNvSpPr txBox="1"/>
            <p:nvPr/>
          </p:nvSpPr>
          <p:spPr>
            <a:xfrm>
              <a:off x="-10695" y="1784535"/>
              <a:ext cx="11317547" cy="4924423"/>
            </a:xfrm>
            <a:prstGeom prst="rect">
              <a:avLst/>
            </a:prstGeom>
          </p:spPr>
          <p:txBody>
            <a:bodyPr lIns="0" tIns="0" rIns="0" bIns="0" rtlCol="0" anchor="t">
              <a:spAutoFit/>
            </a:bodyPr>
            <a:lstStyle/>
            <a:p>
              <a:pPr marL="342900" lvl="0" indent="-342900" algn="l">
                <a:spcBef>
                  <a:spcPct val="0"/>
                </a:spcBef>
                <a:buFont typeface="Arial" panose="020B0604020202020204" pitchFamily="34" charset="0"/>
                <a:buChar char="•"/>
              </a:pPr>
              <a:r>
                <a:rPr lang="en-US" sz="4000" u="none" strike="noStrike" dirty="0">
                  <a:solidFill>
                    <a:srgbClr val="FFFFFF"/>
                  </a:solidFill>
                  <a:latin typeface="Inter Light"/>
                  <a:ea typeface="Inter Light"/>
                  <a:cs typeface="Inter Light"/>
                  <a:sym typeface="Inter Light"/>
                </a:rPr>
                <a:t>2007 Fengyun-1C ASAT test</a:t>
              </a:r>
            </a:p>
            <a:p>
              <a:pPr marL="342900" lvl="0" indent="-342900" algn="l">
                <a:spcBef>
                  <a:spcPct val="0"/>
                </a:spcBef>
                <a:buFont typeface="Arial" panose="020B0604020202020204" pitchFamily="34" charset="0"/>
                <a:buChar char="•"/>
              </a:pPr>
              <a:r>
                <a:rPr lang="en-US" sz="4000" u="none" strike="noStrike" dirty="0">
                  <a:solidFill>
                    <a:srgbClr val="FFFFFF"/>
                  </a:solidFill>
                  <a:latin typeface="Inter Light"/>
                  <a:ea typeface="Inter Light"/>
                  <a:cs typeface="Inter Light"/>
                  <a:sym typeface="Inter Light"/>
                </a:rPr>
                <a:t>2009 Iridium–Cosmos collision</a:t>
              </a:r>
            </a:p>
            <a:p>
              <a:pPr marL="342900" lvl="0" indent="-342900" algn="l">
                <a:spcBef>
                  <a:spcPct val="0"/>
                </a:spcBef>
                <a:buFont typeface="Arial" panose="020B0604020202020204" pitchFamily="34" charset="0"/>
                <a:buChar char="•"/>
              </a:pPr>
              <a:r>
                <a:rPr lang="en-US" sz="4000" u="none" strike="noStrike" dirty="0">
                  <a:solidFill>
                    <a:srgbClr val="FFFFFF"/>
                  </a:solidFill>
                  <a:latin typeface="Inter Light"/>
                  <a:ea typeface="Inter Light"/>
                  <a:cs typeface="Inter Light"/>
                  <a:sym typeface="Inter Light"/>
                </a:rPr>
                <a:t>15,000+ satellites planned by SpaceX &amp; Amazon</a:t>
              </a:r>
            </a:p>
            <a:p>
              <a:pPr marL="342900" lvl="0" indent="-342900" algn="l">
                <a:spcBef>
                  <a:spcPct val="0"/>
                </a:spcBef>
                <a:buFont typeface="Arial" panose="020B0604020202020204" pitchFamily="34" charset="0"/>
                <a:buChar char="•"/>
              </a:pPr>
              <a:r>
                <a:rPr lang="en-US" sz="4000" u="none" strike="noStrike" dirty="0">
                  <a:solidFill>
                    <a:srgbClr val="FFFFFF"/>
                  </a:solidFill>
                  <a:latin typeface="Inter Light"/>
                  <a:ea typeface="Inter Light"/>
                  <a:cs typeface="Inter Light"/>
                  <a:sym typeface="Inter Light"/>
                </a:rPr>
                <a:t>Over 550,000 launches projected globally</a:t>
              </a:r>
            </a:p>
          </p:txBody>
        </p:sp>
      </p:grpSp>
      <p:sp>
        <p:nvSpPr>
          <p:cNvPr id="13" name="Freeform 13"/>
          <p:cNvSpPr/>
          <p:nvPr/>
        </p:nvSpPr>
        <p:spPr>
          <a:xfrm flipH="1">
            <a:off x="9042239" y="-660104"/>
            <a:ext cx="11578189" cy="11607207"/>
          </a:xfrm>
          <a:custGeom>
            <a:avLst/>
            <a:gdLst/>
            <a:ahLst/>
            <a:cxnLst/>
            <a:rect l="l" t="t" r="r" b="b"/>
            <a:pathLst>
              <a:path w="11578189" h="11607207">
                <a:moveTo>
                  <a:pt x="11578189" y="0"/>
                </a:moveTo>
                <a:lnTo>
                  <a:pt x="0" y="0"/>
                </a:lnTo>
                <a:lnTo>
                  <a:pt x="0" y="11607208"/>
                </a:lnTo>
                <a:lnTo>
                  <a:pt x="11578189" y="11607208"/>
                </a:lnTo>
                <a:lnTo>
                  <a:pt x="11578189" y="0"/>
                </a:lnTo>
                <a:close/>
              </a:path>
            </a:pathLst>
          </a:custGeom>
          <a:blipFill>
            <a:blip r:embed="rId4"/>
            <a:stretch>
              <a:fillRect/>
            </a:stretch>
          </a:blipFill>
        </p:spPr>
        <p:txBody>
          <a:bodyPr/>
          <a:lstStyle/>
          <a:p>
            <a:endParaRPr lang="en-US"/>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en-US"/>
          </a:p>
        </p:txBody>
      </p:sp>
      <p:sp>
        <p:nvSpPr>
          <p:cNvPr id="3" name="TextBox 3"/>
          <p:cNvSpPr txBox="1"/>
          <p:nvPr/>
        </p:nvSpPr>
        <p:spPr>
          <a:xfrm>
            <a:off x="0" y="10258419"/>
            <a:ext cx="39216" cy="28581"/>
          </a:xfrm>
          <a:prstGeom prst="rect">
            <a:avLst/>
          </a:prstGeom>
        </p:spPr>
        <p:txBody>
          <a:bodyPr lIns="0" tIns="0" rIns="0" bIns="0" rtlCol="0" anchor="t">
            <a:spAutoFit/>
          </a:bodyPr>
          <a:lstStyle/>
          <a:p>
            <a:pPr marL="0" lvl="0" indent="0" algn="l">
              <a:lnSpc>
                <a:spcPts val="30"/>
              </a:lnSpc>
              <a:spcBef>
                <a:spcPct val="0"/>
              </a:spcBef>
            </a:pPr>
            <a:r>
              <a:rPr lang="en-US" sz="100">
                <a:solidFill>
                  <a:srgbClr val="FFFFFF"/>
                </a:solidFill>
                <a:latin typeface="Inter"/>
                <a:ea typeface="Inter"/>
                <a:cs typeface="Inter"/>
                <a:sym typeface="Inter"/>
              </a:rPr>
              <a:t>Planet One is Mercury lorem ipsum dolor sit amet, consectetur adipiscing elit, sed do eiusmod tempor incididunt.</a:t>
            </a:r>
          </a:p>
        </p:txBody>
      </p:sp>
      <p:grpSp>
        <p:nvGrpSpPr>
          <p:cNvPr id="4" name="Group 4"/>
          <p:cNvGrpSpPr/>
          <p:nvPr/>
        </p:nvGrpSpPr>
        <p:grpSpPr>
          <a:xfrm>
            <a:off x="-32254" y="10077227"/>
            <a:ext cx="103725" cy="57150"/>
            <a:chOff x="0" y="0"/>
            <a:chExt cx="138300" cy="76200"/>
          </a:xfrm>
        </p:grpSpPr>
        <p:sp>
          <p:nvSpPr>
            <p:cNvPr id="5" name="TextBox 5"/>
            <p:cNvSpPr txBox="1"/>
            <p:nvPr/>
          </p:nvSpPr>
          <p:spPr>
            <a:xfrm>
              <a:off x="0" y="0"/>
              <a:ext cx="138300" cy="19865"/>
            </a:xfrm>
            <a:prstGeom prst="rect">
              <a:avLst/>
            </a:prstGeom>
          </p:spPr>
          <p:txBody>
            <a:bodyPr lIns="0" tIns="0" rIns="0" bIns="0" rtlCol="0" anchor="t">
              <a:spAutoFit/>
            </a:bodyPr>
            <a:lstStyle/>
            <a:p>
              <a:pPr marL="0" lvl="0" indent="0" algn="l">
                <a:lnSpc>
                  <a:spcPts val="87"/>
                </a:lnSpc>
                <a:spcBef>
                  <a:spcPct val="0"/>
                </a:spcBef>
              </a:pPr>
              <a:r>
                <a:rPr lang="en-US" sz="100">
                  <a:solidFill>
                    <a:srgbClr val="FFFFFF"/>
                  </a:solidFill>
                  <a:latin typeface="Inter"/>
                  <a:ea typeface="Inter"/>
                  <a:cs typeface="Inter"/>
                  <a:sym typeface="Inter"/>
                </a:rPr>
                <a:t>Venus</a:t>
              </a:r>
            </a:p>
          </p:txBody>
        </p:sp>
        <p:sp>
          <p:nvSpPr>
            <p:cNvPr id="6" name="TextBox 6"/>
            <p:cNvSpPr txBox="1"/>
            <p:nvPr/>
          </p:nvSpPr>
          <p:spPr>
            <a:xfrm>
              <a:off x="0" y="19865"/>
              <a:ext cx="138300" cy="56335"/>
            </a:xfrm>
            <a:prstGeom prst="rect">
              <a:avLst/>
            </a:prstGeom>
          </p:spPr>
          <p:txBody>
            <a:bodyPr lIns="0" tIns="0" rIns="0" bIns="0" rtlCol="0" anchor="t">
              <a:spAutoFit/>
            </a:bodyPr>
            <a:lstStyle/>
            <a:p>
              <a:pPr marL="0" lvl="0" indent="0" algn="l">
                <a:lnSpc>
                  <a:spcPts val="30"/>
                </a:lnSpc>
                <a:spcBef>
                  <a:spcPct val="0"/>
                </a:spcBef>
              </a:pPr>
              <a:r>
                <a:rPr lang="en-US" sz="100" u="none" strike="noStrike">
                  <a:solidFill>
                    <a:srgbClr val="FFFFFF"/>
                  </a:solidFill>
                  <a:latin typeface="Inter Light"/>
                  <a:ea typeface="Inter Light"/>
                  <a:cs typeface="Inter Light"/>
                  <a:sym typeface="Inter Light"/>
                </a:rPr>
                <a:t>Presentations are communication tools that can be used as demonstrations, lectures, speeches, reports, and more. It is mostly presented before an audience. It serves a variety of purposes, making presentations powerful tools for convincing and teaching.Lorem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p>
          </p:txBody>
        </p:sp>
      </p:grpSp>
      <p:sp>
        <p:nvSpPr>
          <p:cNvPr id="7" name="TextBox 7"/>
          <p:cNvSpPr txBox="1"/>
          <p:nvPr/>
        </p:nvSpPr>
        <p:spPr>
          <a:xfrm>
            <a:off x="19608" y="10061987"/>
            <a:ext cx="66076" cy="15240"/>
          </a:xfrm>
          <a:prstGeom prst="rect">
            <a:avLst/>
          </a:prstGeom>
        </p:spPr>
        <p:txBody>
          <a:bodyPr lIns="0" tIns="0" rIns="0" bIns="0" rtlCol="0" anchor="t">
            <a:spAutoFit/>
          </a:bodyPr>
          <a:lstStyle/>
          <a:p>
            <a:pPr marL="0" lvl="0" indent="0" algn="ctr">
              <a:lnSpc>
                <a:spcPts val="27"/>
              </a:lnSpc>
              <a:spcBef>
                <a:spcPct val="0"/>
              </a:spcBef>
            </a:pPr>
            <a:r>
              <a:rPr lang="en-US" sz="100">
                <a:solidFill>
                  <a:srgbClr val="FFFFFF"/>
                </a:solidFill>
                <a:latin typeface="Inter"/>
                <a:ea typeface="Inter"/>
                <a:cs typeface="Inter"/>
                <a:sym typeface="Inter"/>
              </a:rPr>
              <a:t>Planet Three is Earth lorem ipsum dolor sit amet, consectetur adipiscing elit, sed do eiusmod tempor incididunt.</a:t>
            </a:r>
          </a:p>
        </p:txBody>
      </p:sp>
      <p:sp>
        <p:nvSpPr>
          <p:cNvPr id="8" name="TextBox 8"/>
          <p:cNvSpPr txBox="1"/>
          <p:nvPr/>
        </p:nvSpPr>
        <p:spPr>
          <a:xfrm>
            <a:off x="19608" y="10188778"/>
            <a:ext cx="66076" cy="15240"/>
          </a:xfrm>
          <a:prstGeom prst="rect">
            <a:avLst/>
          </a:prstGeom>
        </p:spPr>
        <p:txBody>
          <a:bodyPr lIns="0" tIns="0" rIns="0" bIns="0" rtlCol="0" anchor="t">
            <a:spAutoFit/>
          </a:bodyPr>
          <a:lstStyle/>
          <a:p>
            <a:pPr marL="0" lvl="0" indent="0" algn="l">
              <a:lnSpc>
                <a:spcPts val="27"/>
              </a:lnSpc>
              <a:spcBef>
                <a:spcPct val="0"/>
              </a:spcBef>
            </a:pPr>
            <a:r>
              <a:rPr lang="en-US" sz="100">
                <a:solidFill>
                  <a:srgbClr val="FFFFFF"/>
                </a:solidFill>
                <a:latin typeface="Inter"/>
                <a:ea typeface="Inter"/>
                <a:cs typeface="Inter"/>
                <a:sym typeface="Inter"/>
              </a:rPr>
              <a:t>Planet Four is Mars lorem ipsum dolor sit amet, consectetur adipiscing elit, sed do eiusmod tempor incididunt.</a:t>
            </a:r>
          </a:p>
        </p:txBody>
      </p:sp>
      <p:grpSp>
        <p:nvGrpSpPr>
          <p:cNvPr id="9" name="Group 9"/>
          <p:cNvGrpSpPr/>
          <p:nvPr/>
        </p:nvGrpSpPr>
        <p:grpSpPr>
          <a:xfrm>
            <a:off x="86622" y="10105802"/>
            <a:ext cx="141863" cy="57150"/>
            <a:chOff x="0" y="0"/>
            <a:chExt cx="189151" cy="76200"/>
          </a:xfrm>
        </p:grpSpPr>
        <p:sp>
          <p:nvSpPr>
            <p:cNvPr id="10" name="TextBox 10"/>
            <p:cNvSpPr txBox="1"/>
            <p:nvPr/>
          </p:nvSpPr>
          <p:spPr>
            <a:xfrm>
              <a:off x="0" y="0"/>
              <a:ext cx="189151" cy="27169"/>
            </a:xfrm>
            <a:prstGeom prst="rect">
              <a:avLst/>
            </a:prstGeom>
          </p:spPr>
          <p:txBody>
            <a:bodyPr lIns="0" tIns="0" rIns="0" bIns="0" rtlCol="0" anchor="t">
              <a:spAutoFit/>
            </a:bodyPr>
            <a:lstStyle/>
            <a:p>
              <a:pPr marL="0" lvl="0" indent="0" algn="l">
                <a:lnSpc>
                  <a:spcPts val="120"/>
                </a:lnSpc>
                <a:spcBef>
                  <a:spcPct val="0"/>
                </a:spcBef>
              </a:pPr>
              <a:r>
                <a:rPr lang="en-US" sz="133">
                  <a:solidFill>
                    <a:srgbClr val="FFFFFF"/>
                  </a:solidFill>
                  <a:latin typeface="Inter"/>
                  <a:ea typeface="Inter"/>
                  <a:cs typeface="Inter"/>
                  <a:sym typeface="Inter"/>
                </a:rPr>
                <a:t>Jupiter</a:t>
              </a:r>
            </a:p>
          </p:txBody>
        </p:sp>
        <p:sp>
          <p:nvSpPr>
            <p:cNvPr id="11" name="TextBox 11"/>
            <p:cNvSpPr txBox="1"/>
            <p:nvPr/>
          </p:nvSpPr>
          <p:spPr>
            <a:xfrm>
              <a:off x="0" y="27169"/>
              <a:ext cx="189151" cy="49031"/>
            </a:xfrm>
            <a:prstGeom prst="rect">
              <a:avLst/>
            </a:prstGeom>
          </p:spPr>
          <p:txBody>
            <a:bodyPr lIns="0" tIns="0" rIns="0" bIns="0" rtlCol="0" anchor="t">
              <a:spAutoFit/>
            </a:bodyPr>
            <a:lstStyle/>
            <a:p>
              <a:pPr marL="0" lvl="0" indent="0" algn="l">
                <a:lnSpc>
                  <a:spcPts val="42"/>
                </a:lnSpc>
                <a:spcBef>
                  <a:spcPct val="0"/>
                </a:spcBef>
              </a:pPr>
              <a:r>
                <a:rPr lang="en-US" sz="100">
                  <a:solidFill>
                    <a:srgbClr val="FFFFFF"/>
                  </a:solidFill>
                  <a:latin typeface="Inter Light"/>
                  <a:ea typeface="Inter Light"/>
                  <a:cs typeface="Inter Light"/>
                  <a:sym typeface="Inter Light"/>
                </a:rPr>
                <a:t>Jupiter is the </a:t>
              </a:r>
              <a:r>
                <a:rPr lang="en-US" sz="100" u="none" strike="noStrike">
                  <a:solidFill>
                    <a:srgbClr val="FFFFFF"/>
                  </a:solidFill>
                  <a:latin typeface="Inter Light"/>
                  <a:ea typeface="Inter Light"/>
                  <a:cs typeface="Inter Light"/>
                  <a:sym typeface="Inter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p>
          </p:txBody>
        </p:sp>
      </p:grpSp>
      <p:sp>
        <p:nvSpPr>
          <p:cNvPr id="12" name="TextBox 12"/>
          <p:cNvSpPr txBox="1"/>
          <p:nvPr/>
        </p:nvSpPr>
        <p:spPr>
          <a:xfrm>
            <a:off x="116201" y="10142326"/>
            <a:ext cx="28302" cy="20627"/>
          </a:xfrm>
          <a:prstGeom prst="rect">
            <a:avLst/>
          </a:prstGeom>
        </p:spPr>
        <p:txBody>
          <a:bodyPr lIns="0" tIns="0" rIns="0" bIns="0" rtlCol="0" anchor="t">
            <a:spAutoFit/>
          </a:bodyPr>
          <a:lstStyle/>
          <a:p>
            <a:pPr marL="0" lvl="0" indent="0" algn="l">
              <a:lnSpc>
                <a:spcPts val="22"/>
              </a:lnSpc>
              <a:spcBef>
                <a:spcPct val="0"/>
              </a:spcBef>
            </a:pPr>
            <a:r>
              <a:rPr lang="en-US" sz="100">
                <a:solidFill>
                  <a:srgbClr val="FFFFFF"/>
                </a:solidFill>
                <a:latin typeface="Inter"/>
                <a:ea typeface="Inter"/>
                <a:cs typeface="Inter"/>
                <a:sym typeface="Inter"/>
              </a:rPr>
              <a:t>Planet Six is Saturn lorem ipsum dolor sit amet, consectetur adipiscing elit, sed do eiusmod tempor incididunt.</a:t>
            </a:r>
          </a:p>
        </p:txBody>
      </p:sp>
      <p:sp>
        <p:nvSpPr>
          <p:cNvPr id="13" name="TextBox 13"/>
          <p:cNvSpPr txBox="1"/>
          <p:nvPr/>
        </p:nvSpPr>
        <p:spPr>
          <a:xfrm>
            <a:off x="53584" y="10134377"/>
            <a:ext cx="66076" cy="15240"/>
          </a:xfrm>
          <a:prstGeom prst="rect">
            <a:avLst/>
          </a:prstGeom>
        </p:spPr>
        <p:txBody>
          <a:bodyPr lIns="0" tIns="0" rIns="0" bIns="0" rtlCol="0" anchor="t">
            <a:spAutoFit/>
          </a:bodyPr>
          <a:lstStyle/>
          <a:p>
            <a:pPr marL="0" lvl="0" indent="0" algn="l">
              <a:lnSpc>
                <a:spcPts val="27"/>
              </a:lnSpc>
              <a:spcBef>
                <a:spcPct val="0"/>
              </a:spcBef>
            </a:pPr>
            <a:r>
              <a:rPr lang="en-US" sz="100">
                <a:solidFill>
                  <a:srgbClr val="FFFFFF"/>
                </a:solidFill>
                <a:latin typeface="Inter"/>
                <a:ea typeface="Inter"/>
                <a:cs typeface="Inter"/>
                <a:sym typeface="Inter"/>
              </a:rPr>
              <a:t>Planet Seven is Uranus lorem ipsum dolor sit amet, consectetur adipiscing elit, sed do eiusmod tempor incididunt.</a:t>
            </a:r>
          </a:p>
        </p:txBody>
      </p:sp>
      <p:sp>
        <p:nvSpPr>
          <p:cNvPr id="15" name="Freeform 15"/>
          <p:cNvSpPr>
            <a:spLocks/>
          </p:cNvSpPr>
          <p:nvPr/>
        </p:nvSpPr>
        <p:spPr>
          <a:xfrm flipH="1">
            <a:off x="-7053529" y="0"/>
            <a:ext cx="16578699" cy="16329649"/>
          </a:xfrm>
          <a:custGeom>
            <a:avLst/>
            <a:gdLst/>
            <a:ahLst/>
            <a:cxnLst/>
            <a:rect l="l" t="t" r="r" b="b"/>
            <a:pathLst>
              <a:path w="16578699" h="16329649">
                <a:moveTo>
                  <a:pt x="16578700" y="0"/>
                </a:moveTo>
                <a:lnTo>
                  <a:pt x="0" y="0"/>
                </a:lnTo>
                <a:lnTo>
                  <a:pt x="0" y="16329648"/>
                </a:lnTo>
                <a:lnTo>
                  <a:pt x="16578700" y="16329648"/>
                </a:lnTo>
                <a:lnTo>
                  <a:pt x="16578700" y="0"/>
                </a:lnTo>
                <a:close/>
              </a:path>
            </a:pathLst>
          </a:custGeom>
          <a:blipFill>
            <a:blip r:embed="rId4"/>
            <a:stretch>
              <a:fillRect l="-63493" t="-26336" r="-63493" b="-26336"/>
            </a:stretch>
          </a:blipFill>
        </p:spPr>
        <p:txBody>
          <a:bodyPr/>
          <a:lstStyle/>
          <a:p>
            <a:endParaRPr lang="en-US" dirty="0"/>
          </a:p>
        </p:txBody>
      </p:sp>
      <p:sp>
        <p:nvSpPr>
          <p:cNvPr id="14" name="TextBox 14"/>
          <p:cNvSpPr txBox="1"/>
          <p:nvPr/>
        </p:nvSpPr>
        <p:spPr>
          <a:xfrm>
            <a:off x="554077" y="3467100"/>
            <a:ext cx="9885323" cy="4431983"/>
          </a:xfrm>
          <a:prstGeom prst="rect">
            <a:avLst/>
          </a:prstGeom>
        </p:spPr>
        <p:txBody>
          <a:bodyPr wrap="square" lIns="0" tIns="0" rIns="0" bIns="0" rtlCol="0" anchor="t">
            <a:spAutoFit/>
          </a:bodyPr>
          <a:lstStyle/>
          <a:p>
            <a:pPr lvl="0">
              <a:spcBef>
                <a:spcPct val="0"/>
              </a:spcBef>
            </a:pPr>
            <a:r>
              <a:rPr lang="en-US" sz="4800" dirty="0">
                <a:solidFill>
                  <a:srgbClr val="FFFFFF"/>
                </a:solidFill>
                <a:latin typeface="Inter"/>
                <a:ea typeface="Inter"/>
                <a:cs typeface="Inter"/>
                <a:sym typeface="Inter"/>
              </a:rPr>
              <a:t>DRAMA </a:t>
            </a:r>
          </a:p>
          <a:p>
            <a:pPr marL="685800" lvl="0" indent="-685800">
              <a:spcBef>
                <a:spcPct val="0"/>
              </a:spcBef>
              <a:buFont typeface="Arial" panose="020B0604020202020204" pitchFamily="34" charset="0"/>
              <a:buChar char="•"/>
            </a:pPr>
            <a:r>
              <a:rPr lang="en-US" sz="4800" dirty="0">
                <a:solidFill>
                  <a:srgbClr val="FFFFFF"/>
                </a:solidFill>
                <a:latin typeface="Inter"/>
                <a:ea typeface="Inter"/>
                <a:cs typeface="Inter"/>
                <a:sym typeface="Inter"/>
              </a:rPr>
              <a:t>Functions: estimates debris flux, collision risk, fuel needs, reentry survival, and ground impact risk for mission planning.</a:t>
            </a:r>
          </a:p>
        </p:txBody>
      </p:sp>
      <p:sp>
        <p:nvSpPr>
          <p:cNvPr id="24" name="TextBox 5">
            <a:extLst>
              <a:ext uri="{FF2B5EF4-FFF2-40B4-BE49-F238E27FC236}">
                <a16:creationId xmlns:a16="http://schemas.microsoft.com/office/drawing/2014/main" id="{1F325D33-5C41-322F-EF57-0A1538ED1932}"/>
              </a:ext>
            </a:extLst>
          </p:cNvPr>
          <p:cNvSpPr txBox="1"/>
          <p:nvPr/>
        </p:nvSpPr>
        <p:spPr>
          <a:xfrm>
            <a:off x="2819400" y="1263848"/>
            <a:ext cx="14478000" cy="982000"/>
          </a:xfrm>
          <a:prstGeom prst="rect">
            <a:avLst/>
          </a:prstGeom>
        </p:spPr>
        <p:txBody>
          <a:bodyPr wrap="square" lIns="0" tIns="0" rIns="0" bIns="0" rtlCol="0" anchor="t">
            <a:spAutoFit/>
          </a:bodyPr>
          <a:lstStyle/>
          <a:p>
            <a:pPr marL="0" lvl="0" indent="0" algn="l">
              <a:lnSpc>
                <a:spcPts val="7200"/>
              </a:lnSpc>
              <a:spcBef>
                <a:spcPct val="0"/>
              </a:spcBef>
            </a:pPr>
            <a:r>
              <a:rPr lang="en-US" sz="9600" dirty="0">
                <a:solidFill>
                  <a:srgbClr val="FFFFFF"/>
                </a:solidFill>
                <a:latin typeface="Inter"/>
                <a:ea typeface="Inter"/>
                <a:cs typeface="Inter"/>
                <a:sym typeface="Inter"/>
              </a:rPr>
              <a:t>Collision Risk Modeling</a:t>
            </a:r>
          </a:p>
        </p:txBody>
      </p:sp>
      <p:pic>
        <p:nvPicPr>
          <p:cNvPr id="25" name="Picture 24" descr="c65cbae8-067c-42ea-a169-befdbc676318.png">
            <a:extLst>
              <a:ext uri="{FF2B5EF4-FFF2-40B4-BE49-F238E27FC236}">
                <a16:creationId xmlns:a16="http://schemas.microsoft.com/office/drawing/2014/main" id="{556EA8B6-0D5B-D644-0F77-C27AA2EAD93C}"/>
              </a:ext>
            </a:extLst>
          </p:cNvPr>
          <p:cNvPicPr>
            <a:picLocks noChangeAspect="1"/>
          </p:cNvPicPr>
          <p:nvPr/>
        </p:nvPicPr>
        <p:blipFill>
          <a:blip r:embed="rId5"/>
          <a:srcRect l="23808"/>
          <a:stretch>
            <a:fillRect/>
          </a:stretch>
        </p:blipFill>
        <p:spPr>
          <a:xfrm>
            <a:off x="10287000" y="3852702"/>
            <a:ext cx="7182614" cy="5851487"/>
          </a:xfrm>
          <a:prstGeom prst="rect">
            <a:avLst/>
          </a:prstGeom>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en-US"/>
          </a:p>
        </p:txBody>
      </p:sp>
      <p:sp>
        <p:nvSpPr>
          <p:cNvPr id="3" name="Freeform 3"/>
          <p:cNvSpPr/>
          <p:nvPr/>
        </p:nvSpPr>
        <p:spPr>
          <a:xfrm flipH="1">
            <a:off x="-376909" y="10275281"/>
            <a:ext cx="569037" cy="570463"/>
          </a:xfrm>
          <a:custGeom>
            <a:avLst/>
            <a:gdLst/>
            <a:ahLst/>
            <a:cxnLst/>
            <a:rect l="l" t="t" r="r" b="b"/>
            <a:pathLst>
              <a:path w="569037" h="570463">
                <a:moveTo>
                  <a:pt x="569037" y="0"/>
                </a:moveTo>
                <a:lnTo>
                  <a:pt x="0" y="0"/>
                </a:lnTo>
                <a:lnTo>
                  <a:pt x="0" y="570463"/>
                </a:lnTo>
                <a:lnTo>
                  <a:pt x="569037" y="570463"/>
                </a:lnTo>
                <a:lnTo>
                  <a:pt x="569037" y="0"/>
                </a:lnTo>
                <a:close/>
              </a:path>
            </a:pathLst>
          </a:custGeom>
          <a:blipFill>
            <a:blip r:embed="rId4"/>
            <a:stretch>
              <a:fillRect/>
            </a:stretch>
          </a:blipFill>
        </p:spPr>
        <p:txBody>
          <a:bodyPr/>
          <a:lstStyle/>
          <a:p>
            <a:endParaRPr lang="en-US"/>
          </a:p>
        </p:txBody>
      </p:sp>
      <p:sp>
        <p:nvSpPr>
          <p:cNvPr id="4" name="Freeform 4"/>
          <p:cNvSpPr/>
          <p:nvPr/>
        </p:nvSpPr>
        <p:spPr>
          <a:xfrm flipH="1">
            <a:off x="-963003" y="10230512"/>
            <a:ext cx="995852" cy="998348"/>
          </a:xfrm>
          <a:custGeom>
            <a:avLst/>
            <a:gdLst/>
            <a:ahLst/>
            <a:cxnLst/>
            <a:rect l="l" t="t" r="r" b="b"/>
            <a:pathLst>
              <a:path w="995852" h="998348">
                <a:moveTo>
                  <a:pt x="995851" y="0"/>
                </a:moveTo>
                <a:lnTo>
                  <a:pt x="0" y="0"/>
                </a:lnTo>
                <a:lnTo>
                  <a:pt x="0" y="998347"/>
                </a:lnTo>
                <a:lnTo>
                  <a:pt x="995851" y="998347"/>
                </a:lnTo>
                <a:lnTo>
                  <a:pt x="995851" y="0"/>
                </a:lnTo>
                <a:close/>
              </a:path>
            </a:pathLst>
          </a:custGeom>
          <a:blipFill>
            <a:blip r:embed="rId5"/>
            <a:stretch>
              <a:fillRect/>
            </a:stretch>
          </a:blipFill>
        </p:spPr>
        <p:txBody>
          <a:bodyPr/>
          <a:lstStyle/>
          <a:p>
            <a:endParaRPr lang="en-US"/>
          </a:p>
        </p:txBody>
      </p:sp>
      <p:sp>
        <p:nvSpPr>
          <p:cNvPr id="5" name="Freeform 5"/>
          <p:cNvSpPr/>
          <p:nvPr/>
        </p:nvSpPr>
        <p:spPr>
          <a:xfrm flipH="1">
            <a:off x="32848" y="10256231"/>
            <a:ext cx="1149151" cy="1203207"/>
          </a:xfrm>
          <a:custGeom>
            <a:avLst/>
            <a:gdLst/>
            <a:ahLst/>
            <a:cxnLst/>
            <a:rect l="l" t="t" r="r" b="b"/>
            <a:pathLst>
              <a:path w="1149151" h="1203207">
                <a:moveTo>
                  <a:pt x="1149151" y="0"/>
                </a:moveTo>
                <a:lnTo>
                  <a:pt x="0" y="0"/>
                </a:lnTo>
                <a:lnTo>
                  <a:pt x="0" y="1203207"/>
                </a:lnTo>
                <a:lnTo>
                  <a:pt x="1149151" y="1203207"/>
                </a:lnTo>
                <a:lnTo>
                  <a:pt x="1149151" y="0"/>
                </a:lnTo>
                <a:close/>
              </a:path>
            </a:pathLst>
          </a:custGeom>
          <a:blipFill>
            <a:blip r:embed="rId6"/>
            <a:stretch>
              <a:fillRect l="-39253" r="-46886"/>
            </a:stretch>
          </a:blipFill>
        </p:spPr>
        <p:txBody>
          <a:bodyPr/>
          <a:lstStyle/>
          <a:p>
            <a:endParaRPr lang="en-US"/>
          </a:p>
        </p:txBody>
      </p:sp>
      <p:sp>
        <p:nvSpPr>
          <p:cNvPr id="6" name="Freeform 6"/>
          <p:cNvSpPr/>
          <p:nvPr/>
        </p:nvSpPr>
        <p:spPr>
          <a:xfrm flipH="1">
            <a:off x="0" y="10275281"/>
            <a:ext cx="906537" cy="908809"/>
          </a:xfrm>
          <a:custGeom>
            <a:avLst/>
            <a:gdLst/>
            <a:ahLst/>
            <a:cxnLst/>
            <a:rect l="l" t="t" r="r" b="b"/>
            <a:pathLst>
              <a:path w="906537" h="908809">
                <a:moveTo>
                  <a:pt x="906537" y="0"/>
                </a:moveTo>
                <a:lnTo>
                  <a:pt x="0" y="0"/>
                </a:lnTo>
                <a:lnTo>
                  <a:pt x="0" y="908809"/>
                </a:lnTo>
                <a:lnTo>
                  <a:pt x="906537" y="908809"/>
                </a:lnTo>
                <a:lnTo>
                  <a:pt x="906537" y="0"/>
                </a:lnTo>
                <a:close/>
              </a:path>
            </a:pathLst>
          </a:custGeom>
          <a:blipFill>
            <a:blip r:embed="rId7"/>
            <a:stretch>
              <a:fillRect/>
            </a:stretch>
          </a:blipFill>
        </p:spPr>
        <p:txBody>
          <a:bodyPr/>
          <a:lstStyle/>
          <a:p>
            <a:endParaRPr lang="en-US"/>
          </a:p>
        </p:txBody>
      </p:sp>
      <p:sp>
        <p:nvSpPr>
          <p:cNvPr id="7" name="Freeform 7"/>
          <p:cNvSpPr/>
          <p:nvPr/>
        </p:nvSpPr>
        <p:spPr>
          <a:xfrm flipH="1">
            <a:off x="0" y="10275281"/>
            <a:ext cx="2124122" cy="2129445"/>
          </a:xfrm>
          <a:custGeom>
            <a:avLst/>
            <a:gdLst/>
            <a:ahLst/>
            <a:cxnLst/>
            <a:rect l="l" t="t" r="r" b="b"/>
            <a:pathLst>
              <a:path w="2124122" h="2129445">
                <a:moveTo>
                  <a:pt x="2124122" y="0"/>
                </a:moveTo>
                <a:lnTo>
                  <a:pt x="0" y="0"/>
                </a:lnTo>
                <a:lnTo>
                  <a:pt x="0" y="2129445"/>
                </a:lnTo>
                <a:lnTo>
                  <a:pt x="2124122" y="2129445"/>
                </a:lnTo>
                <a:lnTo>
                  <a:pt x="2124122" y="0"/>
                </a:lnTo>
                <a:close/>
              </a:path>
            </a:pathLst>
          </a:custGeom>
          <a:blipFill>
            <a:blip r:embed="rId8"/>
            <a:stretch>
              <a:fillRect/>
            </a:stretch>
          </a:blipFill>
        </p:spPr>
        <p:txBody>
          <a:bodyPr/>
          <a:lstStyle/>
          <a:p>
            <a:endParaRPr lang="en-US"/>
          </a:p>
        </p:txBody>
      </p:sp>
      <p:sp>
        <p:nvSpPr>
          <p:cNvPr id="8" name="Freeform 8"/>
          <p:cNvSpPr/>
          <p:nvPr/>
        </p:nvSpPr>
        <p:spPr>
          <a:xfrm rot="1914505" flipH="1">
            <a:off x="-696543" y="11014710"/>
            <a:ext cx="3981190" cy="1888644"/>
          </a:xfrm>
          <a:custGeom>
            <a:avLst/>
            <a:gdLst/>
            <a:ahLst/>
            <a:cxnLst/>
            <a:rect l="l" t="t" r="r" b="b"/>
            <a:pathLst>
              <a:path w="3981190" h="1888644">
                <a:moveTo>
                  <a:pt x="3981190" y="0"/>
                </a:moveTo>
                <a:lnTo>
                  <a:pt x="0" y="0"/>
                </a:lnTo>
                <a:lnTo>
                  <a:pt x="0" y="1888645"/>
                </a:lnTo>
                <a:lnTo>
                  <a:pt x="3981190" y="1888645"/>
                </a:lnTo>
                <a:lnTo>
                  <a:pt x="3981190" y="0"/>
                </a:lnTo>
                <a:close/>
              </a:path>
            </a:pathLst>
          </a:custGeom>
          <a:blipFill>
            <a:blip r:embed="rId9"/>
            <a:stretch>
              <a:fillRect l="-9540" t="-14425" r="-11513" b="-16034"/>
            </a:stretch>
          </a:blipFill>
        </p:spPr>
        <p:txBody>
          <a:bodyPr/>
          <a:lstStyle/>
          <a:p>
            <a:endParaRPr lang="en-US"/>
          </a:p>
        </p:txBody>
      </p:sp>
      <p:sp>
        <p:nvSpPr>
          <p:cNvPr id="9" name="Freeform 9"/>
          <p:cNvSpPr/>
          <p:nvPr/>
        </p:nvSpPr>
        <p:spPr>
          <a:xfrm flipH="1">
            <a:off x="32848" y="10253792"/>
            <a:ext cx="1149151" cy="1145804"/>
          </a:xfrm>
          <a:custGeom>
            <a:avLst/>
            <a:gdLst/>
            <a:ahLst/>
            <a:cxnLst/>
            <a:rect l="l" t="t" r="r" b="b"/>
            <a:pathLst>
              <a:path w="1149151" h="1145804">
                <a:moveTo>
                  <a:pt x="1149151" y="0"/>
                </a:moveTo>
                <a:lnTo>
                  <a:pt x="0" y="0"/>
                </a:lnTo>
                <a:lnTo>
                  <a:pt x="0" y="1145804"/>
                </a:lnTo>
                <a:lnTo>
                  <a:pt x="1149151" y="1145804"/>
                </a:lnTo>
                <a:lnTo>
                  <a:pt x="1149151" y="0"/>
                </a:lnTo>
                <a:close/>
              </a:path>
            </a:pathLst>
          </a:custGeom>
          <a:blipFill>
            <a:blip r:embed="rId10"/>
            <a:stretch>
              <a:fillRect l="-7351" t="-8762" r="-9830" b="-8762"/>
            </a:stretch>
          </a:blipFill>
        </p:spPr>
        <p:txBody>
          <a:bodyPr/>
          <a:lstStyle/>
          <a:p>
            <a:endParaRPr lang="en-US"/>
          </a:p>
        </p:txBody>
      </p:sp>
      <p:sp>
        <p:nvSpPr>
          <p:cNvPr id="10" name="Freeform 10"/>
          <p:cNvSpPr/>
          <p:nvPr/>
        </p:nvSpPr>
        <p:spPr>
          <a:xfrm flipH="1">
            <a:off x="-20497" y="10253792"/>
            <a:ext cx="1149151" cy="1131888"/>
          </a:xfrm>
          <a:custGeom>
            <a:avLst/>
            <a:gdLst/>
            <a:ahLst/>
            <a:cxnLst/>
            <a:rect l="l" t="t" r="r" b="b"/>
            <a:pathLst>
              <a:path w="1149151" h="1131888">
                <a:moveTo>
                  <a:pt x="1149151" y="0"/>
                </a:moveTo>
                <a:lnTo>
                  <a:pt x="0" y="0"/>
                </a:lnTo>
                <a:lnTo>
                  <a:pt x="0" y="1131888"/>
                </a:lnTo>
                <a:lnTo>
                  <a:pt x="1149151" y="1131888"/>
                </a:lnTo>
                <a:lnTo>
                  <a:pt x="1149151" y="0"/>
                </a:lnTo>
                <a:close/>
              </a:path>
            </a:pathLst>
          </a:custGeom>
          <a:blipFill>
            <a:blip r:embed="rId11"/>
            <a:stretch>
              <a:fillRect l="-63493" t="-26336" r="-63493" b="-26336"/>
            </a:stretch>
          </a:blipFill>
        </p:spPr>
        <p:txBody>
          <a:bodyPr/>
          <a:lstStyle/>
          <a:p>
            <a:endParaRPr lang="en-US"/>
          </a:p>
        </p:txBody>
      </p:sp>
      <p:sp>
        <p:nvSpPr>
          <p:cNvPr id="11" name="Freeform 11"/>
          <p:cNvSpPr/>
          <p:nvPr/>
        </p:nvSpPr>
        <p:spPr>
          <a:xfrm>
            <a:off x="-15896815" y="-4125107"/>
            <a:ext cx="24590769" cy="18537214"/>
          </a:xfrm>
          <a:custGeom>
            <a:avLst/>
            <a:gdLst/>
            <a:ahLst/>
            <a:cxnLst/>
            <a:rect l="l" t="t" r="r" b="b"/>
            <a:pathLst>
              <a:path w="24590769" h="18537214">
                <a:moveTo>
                  <a:pt x="0" y="0"/>
                </a:moveTo>
                <a:lnTo>
                  <a:pt x="24590769" y="0"/>
                </a:lnTo>
                <a:lnTo>
                  <a:pt x="24590769" y="18537214"/>
                </a:lnTo>
                <a:lnTo>
                  <a:pt x="0" y="18537214"/>
                </a:lnTo>
                <a:lnTo>
                  <a:pt x="0" y="0"/>
                </a:lnTo>
                <a:close/>
              </a:path>
            </a:pathLst>
          </a:custGeom>
          <a:blipFill>
            <a:blip r:embed="rId12"/>
            <a:stretch>
              <a:fillRect l="-14547" t="-10495" r="-14547" b="-17943"/>
            </a:stretch>
          </a:blipFill>
        </p:spPr>
        <p:txBody>
          <a:bodyPr/>
          <a:lstStyle/>
          <a:p>
            <a:endParaRPr lang="en-US"/>
          </a:p>
        </p:txBody>
      </p:sp>
      <p:sp>
        <p:nvSpPr>
          <p:cNvPr id="12" name="TextBox 12"/>
          <p:cNvSpPr txBox="1"/>
          <p:nvPr/>
        </p:nvSpPr>
        <p:spPr>
          <a:xfrm>
            <a:off x="1294051" y="1485900"/>
            <a:ext cx="7420399" cy="1857111"/>
          </a:xfrm>
          <a:prstGeom prst="rect">
            <a:avLst/>
          </a:prstGeom>
        </p:spPr>
        <p:txBody>
          <a:bodyPr wrap="square" lIns="0" tIns="0" rIns="0" bIns="0" rtlCol="0" anchor="t">
            <a:spAutoFit/>
          </a:bodyPr>
          <a:lstStyle/>
          <a:p>
            <a:pPr marL="0" lvl="0" indent="0" algn="l">
              <a:lnSpc>
                <a:spcPts val="7200"/>
              </a:lnSpc>
              <a:spcBef>
                <a:spcPct val="0"/>
              </a:spcBef>
            </a:pPr>
            <a:r>
              <a:rPr lang="en-US" sz="8000" dirty="0">
                <a:solidFill>
                  <a:srgbClr val="FFFFFF"/>
                </a:solidFill>
                <a:latin typeface="Inter"/>
                <a:ea typeface="Inter"/>
                <a:cs typeface="Inter"/>
                <a:sym typeface="Inter"/>
              </a:rPr>
              <a:t>Detection &amp; Tracking Tools</a:t>
            </a:r>
          </a:p>
        </p:txBody>
      </p:sp>
      <p:sp>
        <p:nvSpPr>
          <p:cNvPr id="17" name="TextBox 17"/>
          <p:cNvSpPr txBox="1"/>
          <p:nvPr/>
        </p:nvSpPr>
        <p:spPr>
          <a:xfrm>
            <a:off x="9588840" y="1714500"/>
            <a:ext cx="7065921" cy="3693319"/>
          </a:xfrm>
          <a:prstGeom prst="rect">
            <a:avLst/>
          </a:prstGeom>
        </p:spPr>
        <p:txBody>
          <a:bodyPr wrap="square" lIns="0" tIns="0" rIns="0" bIns="0" rtlCol="0" anchor="t">
            <a:spAutoFit/>
          </a:bodyPr>
          <a:lstStyle/>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SSA by US Space Force Delta 2</a:t>
            </a:r>
          </a:p>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Space-Track.org (public catalog)</a:t>
            </a:r>
          </a:p>
          <a:p>
            <a:pPr marL="457200" lvl="0" indent="-457200" algn="l">
              <a:buFont typeface="Arial" panose="020B0604020202020204" pitchFamily="34" charset="0"/>
              <a:buChar char="•"/>
            </a:pPr>
            <a:r>
              <a:rPr lang="en-US" sz="4000" dirty="0" err="1">
                <a:solidFill>
                  <a:srgbClr val="FFFFFF"/>
                </a:solidFill>
                <a:latin typeface="Inter"/>
                <a:ea typeface="Inter"/>
                <a:cs typeface="Inter"/>
                <a:sym typeface="Inter"/>
              </a:rPr>
              <a:t>LeoLabs</a:t>
            </a:r>
            <a:r>
              <a:rPr lang="en-US" sz="4000" dirty="0">
                <a:solidFill>
                  <a:srgbClr val="FFFFFF"/>
                </a:solidFill>
                <a:latin typeface="Inter"/>
                <a:ea typeface="Inter"/>
                <a:cs typeface="Inter"/>
                <a:sym typeface="Inter"/>
              </a:rPr>
              <a:t> Visualization Tool</a:t>
            </a:r>
          </a:p>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NASA ODQN for updates</a:t>
            </a:r>
          </a:p>
        </p:txBody>
      </p:sp>
      <p:pic>
        <p:nvPicPr>
          <p:cNvPr id="32" name="Picture 31" descr="90dc1117-5f0c-4a9d-8270-f684cb9d1285.png">
            <a:extLst>
              <a:ext uri="{FF2B5EF4-FFF2-40B4-BE49-F238E27FC236}">
                <a16:creationId xmlns:a16="http://schemas.microsoft.com/office/drawing/2014/main" id="{0B18BAB7-E57F-5E85-FF8C-36C0DF6D4F44}"/>
              </a:ext>
            </a:extLst>
          </p:cNvPr>
          <p:cNvPicPr>
            <a:picLocks noChangeAspect="1"/>
          </p:cNvPicPr>
          <p:nvPr/>
        </p:nvPicPr>
        <p:blipFill>
          <a:blip r:embed="rId13"/>
          <a:stretch>
            <a:fillRect/>
          </a:stretch>
        </p:blipFill>
        <p:spPr>
          <a:xfrm>
            <a:off x="9588840" y="6303833"/>
            <a:ext cx="7543800" cy="3239484"/>
          </a:xfrm>
          <a:prstGeom prst="rect">
            <a:avLst/>
          </a:prstGeom>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en-US"/>
          </a:p>
        </p:txBody>
      </p:sp>
      <p:pic>
        <p:nvPicPr>
          <p:cNvPr id="28" name="Picture 27" descr="f212293c-aadf-402a-8665-bc0b68bf1704.png">
            <a:extLst>
              <a:ext uri="{FF2B5EF4-FFF2-40B4-BE49-F238E27FC236}">
                <a16:creationId xmlns:a16="http://schemas.microsoft.com/office/drawing/2014/main" id="{41E8E5A2-AEE3-9EDF-64D3-0A920893D22E}"/>
              </a:ext>
            </a:extLst>
          </p:cNvPr>
          <p:cNvPicPr>
            <a:picLocks noChangeAspect="1"/>
          </p:cNvPicPr>
          <p:nvPr/>
        </p:nvPicPr>
        <p:blipFill>
          <a:blip r:embed="rId4"/>
          <a:stretch>
            <a:fillRect/>
          </a:stretch>
        </p:blipFill>
        <p:spPr>
          <a:xfrm>
            <a:off x="3980699" y="3006195"/>
            <a:ext cx="10326602" cy="7035708"/>
          </a:xfrm>
          <a:prstGeom prst="rect">
            <a:avLst/>
          </a:prstGeom>
        </p:spPr>
      </p:pic>
      <p:sp>
        <p:nvSpPr>
          <p:cNvPr id="29" name="TextBox 10">
            <a:extLst>
              <a:ext uri="{FF2B5EF4-FFF2-40B4-BE49-F238E27FC236}">
                <a16:creationId xmlns:a16="http://schemas.microsoft.com/office/drawing/2014/main" id="{84F1F96E-C869-09AA-B0B5-F5D4D66C82DE}"/>
              </a:ext>
            </a:extLst>
          </p:cNvPr>
          <p:cNvSpPr txBox="1"/>
          <p:nvPr/>
        </p:nvSpPr>
        <p:spPr>
          <a:xfrm>
            <a:off x="723900" y="899978"/>
            <a:ext cx="16840200" cy="1857111"/>
          </a:xfrm>
          <a:prstGeom prst="rect">
            <a:avLst/>
          </a:prstGeom>
        </p:spPr>
        <p:txBody>
          <a:bodyPr wrap="square" lIns="0" tIns="0" rIns="0" bIns="0" rtlCol="0" anchor="t">
            <a:spAutoFit/>
          </a:bodyPr>
          <a:lstStyle/>
          <a:p>
            <a:pPr marL="0" lvl="0" indent="0" algn="ctr">
              <a:lnSpc>
                <a:spcPts val="7200"/>
              </a:lnSpc>
              <a:spcBef>
                <a:spcPct val="0"/>
              </a:spcBef>
            </a:pPr>
            <a:r>
              <a:rPr lang="en-US" sz="8000" dirty="0">
                <a:solidFill>
                  <a:srgbClr val="FFFFFF"/>
                </a:solidFill>
                <a:latin typeface="Inter"/>
                <a:ea typeface="Inter"/>
                <a:cs typeface="Inter"/>
                <a:sym typeface="Inter"/>
              </a:rPr>
              <a:t>Monthly Number of Objects in Earth Orbit by Object Type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en-US"/>
          </a:p>
        </p:txBody>
      </p:sp>
      <p:sp>
        <p:nvSpPr>
          <p:cNvPr id="4" name="Freeform 4"/>
          <p:cNvSpPr/>
          <p:nvPr/>
        </p:nvSpPr>
        <p:spPr>
          <a:xfrm>
            <a:off x="554078" y="-15310084"/>
            <a:ext cx="17179843" cy="17179843"/>
          </a:xfrm>
          <a:custGeom>
            <a:avLst/>
            <a:gdLst/>
            <a:ahLst/>
            <a:cxnLst/>
            <a:rect l="l" t="t" r="r" b="b"/>
            <a:pathLst>
              <a:path w="17179843" h="17179843">
                <a:moveTo>
                  <a:pt x="0" y="0"/>
                </a:moveTo>
                <a:lnTo>
                  <a:pt x="17179844" y="0"/>
                </a:lnTo>
                <a:lnTo>
                  <a:pt x="17179844" y="17179843"/>
                </a:lnTo>
                <a:lnTo>
                  <a:pt x="0" y="17179843"/>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3798569" y="2365059"/>
            <a:ext cx="10690862" cy="856838"/>
          </a:xfrm>
          <a:prstGeom prst="rect">
            <a:avLst/>
          </a:prstGeom>
        </p:spPr>
        <p:txBody>
          <a:bodyPr wrap="square" lIns="0" tIns="0" rIns="0" bIns="0" rtlCol="0" anchor="t">
            <a:spAutoFit/>
          </a:bodyPr>
          <a:lstStyle/>
          <a:p>
            <a:pPr marL="0" lvl="0" indent="0" algn="ctr">
              <a:lnSpc>
                <a:spcPts val="6400"/>
              </a:lnSpc>
              <a:spcBef>
                <a:spcPct val="0"/>
              </a:spcBef>
            </a:pPr>
            <a:r>
              <a:rPr lang="en-US" sz="8000" dirty="0">
                <a:solidFill>
                  <a:srgbClr val="FFFFFF"/>
                </a:solidFill>
                <a:latin typeface="Inter"/>
                <a:ea typeface="Inter"/>
                <a:cs typeface="Inter"/>
                <a:sym typeface="Inter"/>
              </a:rPr>
              <a:t>Mitigation Strategies</a:t>
            </a:r>
          </a:p>
        </p:txBody>
      </p:sp>
      <p:sp>
        <p:nvSpPr>
          <p:cNvPr id="15" name="TextBox 17">
            <a:extLst>
              <a:ext uri="{FF2B5EF4-FFF2-40B4-BE49-F238E27FC236}">
                <a16:creationId xmlns:a16="http://schemas.microsoft.com/office/drawing/2014/main" id="{B6D47F63-0FEF-7612-63F8-877DBC6687A2}"/>
              </a:ext>
            </a:extLst>
          </p:cNvPr>
          <p:cNvSpPr txBox="1"/>
          <p:nvPr/>
        </p:nvSpPr>
        <p:spPr>
          <a:xfrm>
            <a:off x="1066800" y="3847785"/>
            <a:ext cx="7980321" cy="5539978"/>
          </a:xfrm>
          <a:prstGeom prst="rect">
            <a:avLst/>
          </a:prstGeom>
        </p:spPr>
        <p:txBody>
          <a:bodyPr wrap="square" lIns="0" tIns="0" rIns="0" bIns="0" rtlCol="0" anchor="t">
            <a:spAutoFit/>
          </a:bodyPr>
          <a:lstStyle/>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Case-by-case maneuver planning based on fuel, time, and efficiency</a:t>
            </a:r>
          </a:p>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Ground-based lasers apply photon pressure to shift debris orbits</a:t>
            </a:r>
          </a:p>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Autonomous avoidance using linear programming and mission-aware planning</a:t>
            </a:r>
          </a:p>
        </p:txBody>
      </p:sp>
      <p:pic>
        <p:nvPicPr>
          <p:cNvPr id="16" name="Picture 15" descr="f33e8f0a-b808-42b5-92fb-8c955f77344b.png">
            <a:extLst>
              <a:ext uri="{FF2B5EF4-FFF2-40B4-BE49-F238E27FC236}">
                <a16:creationId xmlns:a16="http://schemas.microsoft.com/office/drawing/2014/main" id="{2136182A-3A3D-24A9-D92A-BA0B3423989E}"/>
              </a:ext>
            </a:extLst>
          </p:cNvPr>
          <p:cNvPicPr>
            <a:picLocks noChangeAspect="1"/>
          </p:cNvPicPr>
          <p:nvPr/>
        </p:nvPicPr>
        <p:blipFill>
          <a:blip r:embed="rId5"/>
          <a:stretch>
            <a:fillRect/>
          </a:stretch>
        </p:blipFill>
        <p:spPr>
          <a:xfrm>
            <a:off x="10170967" y="4076592"/>
            <a:ext cx="6759797" cy="4038600"/>
          </a:xfrm>
          <a:prstGeom prst="rect">
            <a:avLst/>
          </a:prstGeom>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en-US"/>
          </a:p>
        </p:txBody>
      </p:sp>
      <p:sp>
        <p:nvSpPr>
          <p:cNvPr id="3" name="Freeform 3"/>
          <p:cNvSpPr/>
          <p:nvPr/>
        </p:nvSpPr>
        <p:spPr>
          <a:xfrm>
            <a:off x="8610600" y="0"/>
            <a:ext cx="10261282" cy="10287000"/>
          </a:xfrm>
          <a:custGeom>
            <a:avLst/>
            <a:gdLst/>
            <a:ahLst/>
            <a:cxnLst/>
            <a:rect l="l" t="t" r="r" b="b"/>
            <a:pathLst>
              <a:path w="10261282" h="10287000">
                <a:moveTo>
                  <a:pt x="0" y="0"/>
                </a:moveTo>
                <a:lnTo>
                  <a:pt x="10261282" y="0"/>
                </a:lnTo>
                <a:lnTo>
                  <a:pt x="10261282" y="10287000"/>
                </a:lnTo>
                <a:lnTo>
                  <a:pt x="0" y="1028700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839179" y="1104900"/>
            <a:ext cx="8609641" cy="1285224"/>
          </a:xfrm>
          <a:prstGeom prst="rect">
            <a:avLst/>
          </a:prstGeom>
        </p:spPr>
        <p:txBody>
          <a:bodyPr wrap="square" lIns="0" tIns="0" rIns="0" bIns="0" rtlCol="0" anchor="t">
            <a:spAutoFit/>
          </a:bodyPr>
          <a:lstStyle/>
          <a:p>
            <a:pPr marL="0" lvl="0" indent="0" algn="l">
              <a:lnSpc>
                <a:spcPts val="9600"/>
              </a:lnSpc>
              <a:spcBef>
                <a:spcPct val="0"/>
              </a:spcBef>
            </a:pPr>
            <a:r>
              <a:rPr lang="en-US" sz="12000" dirty="0">
                <a:solidFill>
                  <a:srgbClr val="FFFFFF"/>
                </a:solidFill>
                <a:latin typeface="Inter"/>
                <a:ea typeface="Inter"/>
                <a:cs typeface="Inter"/>
                <a:sym typeface="Inter"/>
              </a:rPr>
              <a:t>Next Steps</a:t>
            </a:r>
          </a:p>
        </p:txBody>
      </p:sp>
      <p:sp>
        <p:nvSpPr>
          <p:cNvPr id="15" name="TextBox 17">
            <a:extLst>
              <a:ext uri="{FF2B5EF4-FFF2-40B4-BE49-F238E27FC236}">
                <a16:creationId xmlns:a16="http://schemas.microsoft.com/office/drawing/2014/main" id="{65BA5798-C866-E6CB-6CAB-44CA22520B2C}"/>
              </a:ext>
            </a:extLst>
          </p:cNvPr>
          <p:cNvSpPr txBox="1"/>
          <p:nvPr/>
        </p:nvSpPr>
        <p:spPr>
          <a:xfrm>
            <a:off x="1524000" y="2705100"/>
            <a:ext cx="9525000" cy="5539978"/>
          </a:xfrm>
          <a:prstGeom prst="rect">
            <a:avLst/>
          </a:prstGeom>
        </p:spPr>
        <p:txBody>
          <a:bodyPr wrap="square" lIns="0" tIns="0" rIns="0" bIns="0" rtlCol="0" anchor="t">
            <a:spAutoFit/>
          </a:bodyPr>
          <a:lstStyle/>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ESA’s mitigation guidelines promote sustainable operations</a:t>
            </a:r>
          </a:p>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Strategies include deorbiting, fragmentation control, and debris removal</a:t>
            </a:r>
          </a:p>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No global treaty enforces these practices</a:t>
            </a:r>
          </a:p>
          <a:p>
            <a:pPr marL="457200" lvl="0" indent="-457200" algn="l">
              <a:buFont typeface="Arial" panose="020B0604020202020204" pitchFamily="34" charset="0"/>
              <a:buChar char="•"/>
            </a:pPr>
            <a:r>
              <a:rPr lang="en-US" sz="4000" dirty="0">
                <a:solidFill>
                  <a:srgbClr val="FFFFFF"/>
                </a:solidFill>
                <a:latin typeface="Inter"/>
                <a:ea typeface="Inter"/>
                <a:cs typeface="Inter"/>
                <a:sym typeface="Inter"/>
              </a:rPr>
              <a:t>Active research continues; future breakthroughs expected</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50000"/>
            </a:blip>
            <a:stretch>
              <a:fillRect t="-9222" b="-9222"/>
            </a:stretch>
          </a:blipFill>
        </p:spPr>
        <p:txBody>
          <a:bodyPr/>
          <a:lstStyle/>
          <a:p>
            <a:endParaRPr lang="en-US"/>
          </a:p>
        </p:txBody>
      </p:sp>
      <p:sp>
        <p:nvSpPr>
          <p:cNvPr id="3" name="Freeform 3"/>
          <p:cNvSpPr/>
          <p:nvPr/>
        </p:nvSpPr>
        <p:spPr>
          <a:xfrm>
            <a:off x="-6671822" y="-583634"/>
            <a:ext cx="11311090" cy="11454269"/>
          </a:xfrm>
          <a:custGeom>
            <a:avLst/>
            <a:gdLst/>
            <a:ahLst/>
            <a:cxnLst/>
            <a:rect l="l" t="t" r="r" b="b"/>
            <a:pathLst>
              <a:path w="11311090" h="11454269">
                <a:moveTo>
                  <a:pt x="0" y="0"/>
                </a:moveTo>
                <a:lnTo>
                  <a:pt x="11311090" y="0"/>
                </a:lnTo>
                <a:lnTo>
                  <a:pt x="11311090" y="11454268"/>
                </a:lnTo>
                <a:lnTo>
                  <a:pt x="0" y="11454268"/>
                </a:lnTo>
                <a:lnTo>
                  <a:pt x="0" y="0"/>
                </a:lnTo>
                <a:close/>
              </a:path>
            </a:pathLst>
          </a:custGeom>
          <a:blipFill>
            <a:blip r:embed="rId4"/>
            <a:stretch>
              <a:fillRect/>
            </a:stretch>
          </a:blipFill>
        </p:spPr>
        <p:txBody>
          <a:bodyPr/>
          <a:lstStyle/>
          <a:p>
            <a:endParaRPr lang="en-US"/>
          </a:p>
        </p:txBody>
      </p:sp>
      <p:sp>
        <p:nvSpPr>
          <p:cNvPr id="4" name="Freeform 4"/>
          <p:cNvSpPr/>
          <p:nvPr/>
        </p:nvSpPr>
        <p:spPr>
          <a:xfrm>
            <a:off x="13648732" y="-583634"/>
            <a:ext cx="11311090" cy="11454269"/>
          </a:xfrm>
          <a:custGeom>
            <a:avLst/>
            <a:gdLst/>
            <a:ahLst/>
            <a:cxnLst/>
            <a:rect l="l" t="t" r="r" b="b"/>
            <a:pathLst>
              <a:path w="11311090" h="11454269">
                <a:moveTo>
                  <a:pt x="0" y="0"/>
                </a:moveTo>
                <a:lnTo>
                  <a:pt x="11311090" y="0"/>
                </a:lnTo>
                <a:lnTo>
                  <a:pt x="11311090" y="11454268"/>
                </a:lnTo>
                <a:lnTo>
                  <a:pt x="0" y="11454268"/>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3776992" y="2264174"/>
            <a:ext cx="10162515" cy="3982008"/>
            <a:chOff x="-381000" y="-1815228"/>
            <a:chExt cx="13550020" cy="5309344"/>
          </a:xfrm>
        </p:grpSpPr>
        <p:sp>
          <p:nvSpPr>
            <p:cNvPr id="6" name="TextBox 6"/>
            <p:cNvSpPr txBox="1"/>
            <p:nvPr/>
          </p:nvSpPr>
          <p:spPr>
            <a:xfrm>
              <a:off x="-381000" y="-1815228"/>
              <a:ext cx="13550020" cy="1245043"/>
            </a:xfrm>
            <a:prstGeom prst="rect">
              <a:avLst/>
            </a:prstGeom>
          </p:spPr>
          <p:txBody>
            <a:bodyPr lIns="0" tIns="0" rIns="0" bIns="0" rtlCol="0" anchor="t">
              <a:spAutoFit/>
            </a:bodyPr>
            <a:lstStyle/>
            <a:p>
              <a:pPr marL="0" lvl="0" indent="0" algn="ctr">
                <a:lnSpc>
                  <a:spcPts val="7200"/>
                </a:lnSpc>
                <a:spcBef>
                  <a:spcPct val="0"/>
                </a:spcBef>
              </a:pPr>
              <a:r>
                <a:rPr lang="en-US" sz="8000" u="none" strike="noStrike" dirty="0">
                  <a:solidFill>
                    <a:srgbClr val="FFFFFF"/>
                  </a:solidFill>
                  <a:latin typeface="Inter"/>
                  <a:ea typeface="Inter"/>
                  <a:cs typeface="Inter"/>
                  <a:sym typeface="Inter"/>
                </a:rPr>
                <a:t>References </a:t>
              </a:r>
            </a:p>
          </p:txBody>
        </p:sp>
        <p:sp>
          <p:nvSpPr>
            <p:cNvPr id="9" name="TextBox 9"/>
            <p:cNvSpPr txBox="1"/>
            <p:nvPr/>
          </p:nvSpPr>
          <p:spPr>
            <a:xfrm>
              <a:off x="2235203" y="3066648"/>
              <a:ext cx="8808251" cy="427468"/>
            </a:xfrm>
            <a:prstGeom prst="rect">
              <a:avLst/>
            </a:prstGeom>
          </p:spPr>
          <p:txBody>
            <a:bodyPr lIns="0" tIns="0" rIns="0" bIns="0" rtlCol="0" anchor="t">
              <a:spAutoFit/>
            </a:bodyPr>
            <a:lstStyle/>
            <a:p>
              <a:pPr marL="0" lvl="0" indent="0" algn="ctr">
                <a:lnSpc>
                  <a:spcPts val="2520"/>
                </a:lnSpc>
                <a:spcBef>
                  <a:spcPct val="0"/>
                </a:spcBef>
              </a:pPr>
              <a:endParaRPr lang="en-US" sz="2100" u="none" strike="noStrike" dirty="0">
                <a:solidFill>
                  <a:srgbClr val="FFFFFF"/>
                </a:solidFill>
                <a:latin typeface="Inter Light"/>
                <a:ea typeface="Inter Light"/>
                <a:cs typeface="Inter Light"/>
                <a:sym typeface="Inter Light"/>
              </a:endParaRPr>
            </a:p>
          </p:txBody>
        </p:sp>
      </p:grpSp>
      <p:sp>
        <p:nvSpPr>
          <p:cNvPr id="12" name="TextBox 12"/>
          <p:cNvSpPr txBox="1"/>
          <p:nvPr/>
        </p:nvSpPr>
        <p:spPr>
          <a:xfrm>
            <a:off x="16181347" y="284030"/>
            <a:ext cx="1552575" cy="240665"/>
          </a:xfrm>
          <a:prstGeom prst="rect">
            <a:avLst/>
          </a:prstGeom>
        </p:spPr>
        <p:txBody>
          <a:bodyPr lIns="0" tIns="0" rIns="0" bIns="0" rtlCol="0" anchor="t">
            <a:spAutoFit/>
          </a:bodyPr>
          <a:lstStyle/>
          <a:p>
            <a:pPr algn="r">
              <a:lnSpc>
                <a:spcPts val="1960"/>
              </a:lnSpc>
              <a:spcBef>
                <a:spcPct val="0"/>
              </a:spcBef>
            </a:pPr>
            <a:r>
              <a:rPr lang="en-US" sz="1400" b="1">
                <a:solidFill>
                  <a:srgbClr val="FFFFFF"/>
                </a:solidFill>
                <a:latin typeface="Inter Bold"/>
                <a:ea typeface="Inter Bold"/>
                <a:cs typeface="Inter Bold"/>
                <a:sym typeface="Inter Bold"/>
              </a:rPr>
              <a:t>SLIDESCARNIVAL</a:t>
            </a:r>
          </a:p>
        </p:txBody>
      </p:sp>
      <p:pic>
        <p:nvPicPr>
          <p:cNvPr id="16" name="Picture 15" descr="A qr code with flowers and circles&#10;&#10;AI-generated content may be incorrect.">
            <a:extLst>
              <a:ext uri="{FF2B5EF4-FFF2-40B4-BE49-F238E27FC236}">
                <a16:creationId xmlns:a16="http://schemas.microsoft.com/office/drawing/2014/main" id="{2AE7EF66-1C1F-30E5-BB43-C8246CBC4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3285726"/>
            <a:ext cx="4762500" cy="4762500"/>
          </a:xfrm>
          <a:prstGeom prst="rect">
            <a:avLst/>
          </a:prstGeom>
        </p:spPr>
      </p:pic>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228</TotalTime>
  <Words>1151</Words>
  <Application>Microsoft Office PowerPoint</Application>
  <PresentationFormat>Custom</PresentationFormat>
  <Paragraphs>62</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Inter Light</vt:lpstr>
      <vt:lpstr>Inter Bold</vt:lpstr>
      <vt:lpstr>Arial</vt:lpstr>
      <vt:lpstr>Calibri</vt:lpstr>
      <vt:lpstr>Inter</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Minimal Morph Space Themed Background Slides</dc:title>
  <dc:creator>Clancy Crawford</dc:creator>
  <cp:lastModifiedBy>Clancy Crawford</cp:lastModifiedBy>
  <cp:revision>8</cp:revision>
  <dcterms:created xsi:type="dcterms:W3CDTF">2006-08-16T00:00:00Z</dcterms:created>
  <dcterms:modified xsi:type="dcterms:W3CDTF">2025-06-11T17:04:32Z</dcterms:modified>
  <dc:identifier>DAGqBKU06No</dc:identifier>
</cp:coreProperties>
</file>